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Thema 4: Stoornissen bij volwassenen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6 | Stoornissen &amp; beperkingen</a:t>
            </a:r>
          </a:p>
        </p:txBody>
      </p:sp>
    </p:spTree>
    <p:extLst>
      <p:ext uri="{BB962C8B-B14F-4D97-AF65-F5344CB8AC3E}">
        <p14:creationId xmlns:p14="http://schemas.microsoft.com/office/powerpoint/2010/main" val="42880199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874"/>
          </a:xfrm>
        </p:spPr>
        <p:txBody>
          <a:bodyPr/>
          <a:lstStyle/>
          <a:p>
            <a:r>
              <a:rPr lang="nl-NL" dirty="0"/>
              <a:t>Leven met een stoornis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345475"/>
            <a:ext cx="9694575" cy="4695888"/>
          </a:xfrm>
        </p:spPr>
        <p:txBody>
          <a:bodyPr/>
          <a:lstStyle/>
          <a:p>
            <a:r>
              <a:rPr lang="nl-NL" dirty="0"/>
              <a:t>Werk vinden gaat moeilijk (vooral beroepen met veel (klantgericht) contact is lastig</a:t>
            </a:r>
          </a:p>
          <a:p>
            <a:r>
              <a:rPr lang="nl-NL" dirty="0"/>
              <a:t>Bij histrionische of narcistische persoonlijkheid kun je juist wel in de spotlights staan.</a:t>
            </a:r>
          </a:p>
          <a:p>
            <a:r>
              <a:rPr lang="nl-NL" dirty="0"/>
              <a:t>Werk zal dus op maat gezocht moeten worden.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Vriendschappen/relaties:</a:t>
            </a:r>
          </a:p>
          <a:p>
            <a:pPr marL="0" indent="0">
              <a:buNone/>
            </a:pPr>
            <a:r>
              <a:rPr lang="nl-NL" dirty="0"/>
              <a:t>Meeste stoornissen maken het lastig voor anderen om met diegene om te gaan.</a:t>
            </a:r>
          </a:p>
          <a:p>
            <a:pPr marL="0" indent="0">
              <a:buNone/>
            </a:pPr>
            <a:r>
              <a:rPr lang="nl-NL" dirty="0"/>
              <a:t>Depressieve stoornis -&gt; somber -&gt; geen prettig gezelschap</a:t>
            </a:r>
          </a:p>
          <a:p>
            <a:pPr marL="0" indent="0">
              <a:buNone/>
            </a:pPr>
            <a:r>
              <a:rPr lang="nl-NL" dirty="0"/>
              <a:t>Histrionische stoornis -&gt; steeds middelpunt -&gt; ergernis</a:t>
            </a:r>
          </a:p>
          <a:p>
            <a:pPr marL="0" indent="0">
              <a:buNone/>
            </a:pPr>
            <a:r>
              <a:rPr lang="nl-NL" dirty="0"/>
              <a:t>Mensen met de genoemde stoornissen -&gt; eenzaam, willen wel relaties, lukt niet</a:t>
            </a:r>
          </a:p>
        </p:txBody>
      </p:sp>
    </p:spTree>
    <p:extLst>
      <p:ext uri="{BB962C8B-B14F-4D97-AF65-F5344CB8AC3E}">
        <p14:creationId xmlns:p14="http://schemas.microsoft.com/office/powerpoint/2010/main" val="231572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4.5 Verdieping: specifieke fobieën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70000"/>
            <a:ext cx="10844107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Angststoornis: hevige angst voor situatie/ding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Angst voor dieren (</a:t>
            </a:r>
            <a:r>
              <a:rPr lang="nl-NL" dirty="0" err="1"/>
              <a:t>arachnofobie</a:t>
            </a:r>
            <a:r>
              <a:rPr lang="nl-NL" dirty="0"/>
              <a:t> (spinnenangst) verhuizen i.v.m. te veel vissen in watertjes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Angst voor natuurverschijnselen (hoogtevrees, water, wind, storm of onweer)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Angst voor bloed, injecties en verwondingen (nare ervaring in kindertijd, flauw vallen bij bloed)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/>
              <a:t>Angst voor situaties (claustrofobie, paniek in bioscopen of winkelcentra en vliegtuigen)</a:t>
            </a:r>
          </a:p>
          <a:p>
            <a:pPr>
              <a:buFont typeface="Wingdings" panose="05000000000000000000" pitchFamily="2" charset="2"/>
              <a:buChar char="§"/>
            </a:pPr>
            <a:endParaRPr lang="nl-NL" dirty="0"/>
          </a:p>
          <a:p>
            <a:pPr marL="0" indent="0">
              <a:buNone/>
            </a:pPr>
            <a:r>
              <a:rPr lang="nl-NL" dirty="0"/>
              <a:t>Therapeutische behandeling fobie:</a:t>
            </a:r>
          </a:p>
          <a:p>
            <a:pPr marL="0" indent="0">
              <a:buNone/>
            </a:pPr>
            <a:r>
              <a:rPr lang="nl-NL" dirty="0"/>
              <a:t>In kleine stapjes cliënten laten confronteren met hun angst-(object).</a:t>
            </a:r>
          </a:p>
          <a:p>
            <a:pPr marL="0" indent="0">
              <a:buNone/>
            </a:pPr>
            <a:r>
              <a:rPr lang="nl-NL" dirty="0"/>
              <a:t>Denk aan het overwinnen van spinnenangst (</a:t>
            </a:r>
            <a:r>
              <a:rPr lang="nl-NL" dirty="0" err="1"/>
              <a:t>arachnofobie</a:t>
            </a:r>
            <a:r>
              <a:rPr lang="nl-NL" dirty="0"/>
              <a:t>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24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/>
              <a:t>In duo’s (of individueel) werken aan;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4722013"/>
          </a:xfrm>
        </p:spPr>
        <p:txBody>
          <a:bodyPr/>
          <a:lstStyle/>
          <a:p>
            <a:r>
              <a:rPr lang="nl-NL" dirty="0"/>
              <a:t>Jullie maken uit thema 4 de opdrachten: 3, 4, 5, 6, 9 en 11</a:t>
            </a:r>
          </a:p>
          <a:p>
            <a:r>
              <a:rPr lang="nl-NL" dirty="0"/>
              <a:t>Mail ze voorzien van je (of jullie) naam naar s.poelman@noorderpoort.nl</a:t>
            </a:r>
          </a:p>
        </p:txBody>
      </p:sp>
    </p:spTree>
    <p:extLst>
      <p:ext uri="{BB962C8B-B14F-4D97-AF65-F5344CB8AC3E}">
        <p14:creationId xmlns:p14="http://schemas.microsoft.com/office/powerpoint/2010/main" val="23004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3900"/>
          </a:xfrm>
        </p:spPr>
        <p:txBody>
          <a:bodyPr/>
          <a:lstStyle/>
          <a:p>
            <a:r>
              <a:rPr lang="nl-NL" dirty="0"/>
              <a:t>Nabespreken opdrachten vorige week: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31901"/>
            <a:ext cx="8596668" cy="4809462"/>
          </a:xfrm>
        </p:spPr>
        <p:txBody>
          <a:bodyPr/>
          <a:lstStyle/>
          <a:p>
            <a:r>
              <a:rPr lang="nl-NL" dirty="0" err="1"/>
              <a:t>Opdr</a:t>
            </a:r>
            <a:r>
              <a:rPr lang="nl-NL" dirty="0"/>
              <a:t> 4, 5, 6, 9, 10 en 13 van thema 3 (Verslaving)</a:t>
            </a:r>
          </a:p>
        </p:txBody>
      </p:sp>
    </p:spTree>
    <p:extLst>
      <p:ext uri="{BB962C8B-B14F-4D97-AF65-F5344CB8AC3E}">
        <p14:creationId xmlns:p14="http://schemas.microsoft.com/office/powerpoint/2010/main" val="236366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nl-NL" dirty="0"/>
              <a:t>4.1 Stemmingsstoornissen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2315"/>
            <a:ext cx="8596668" cy="3880773"/>
          </a:xfrm>
        </p:spPr>
        <p:txBody>
          <a:bodyPr/>
          <a:lstStyle/>
          <a:p>
            <a:r>
              <a:rPr lang="nl-NL" dirty="0"/>
              <a:t>Stemming past niet bij situatie (somber bij verjaardag/vrolijk bij regen)</a:t>
            </a:r>
          </a:p>
          <a:p>
            <a:r>
              <a:rPr lang="nl-NL" dirty="0"/>
              <a:t>Verschillende stemmingsstoornissen:</a:t>
            </a:r>
          </a:p>
          <a:p>
            <a:pPr>
              <a:buFontTx/>
              <a:buChar char="-"/>
            </a:pPr>
            <a:r>
              <a:rPr lang="nl-NL" dirty="0"/>
              <a:t>Depressie</a:t>
            </a:r>
          </a:p>
          <a:p>
            <a:pPr>
              <a:buFontTx/>
              <a:buChar char="-"/>
            </a:pPr>
            <a:r>
              <a:rPr lang="nl-NL" dirty="0"/>
              <a:t>Bipolaire stoornis</a:t>
            </a:r>
          </a:p>
        </p:txBody>
      </p:sp>
    </p:spTree>
    <p:extLst>
      <p:ext uri="{BB962C8B-B14F-4D97-AF65-F5344CB8AC3E}">
        <p14:creationId xmlns:p14="http://schemas.microsoft.com/office/powerpoint/2010/main" val="426423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Depressieve stoornis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Ten minste twee weken achtereen zeer somber (weinig interesse en plezier)</a:t>
            </a:r>
          </a:p>
          <a:p>
            <a:r>
              <a:rPr lang="nl-NL" dirty="0"/>
              <a:t>Moe/lusteloos/nergens toe in staat</a:t>
            </a:r>
          </a:p>
          <a:p>
            <a:r>
              <a:rPr lang="nl-NL" dirty="0"/>
              <a:t>Geïrriteerd, slaapt slecht of juist heel veel</a:t>
            </a:r>
          </a:p>
          <a:p>
            <a:r>
              <a:rPr lang="nl-NL" dirty="0"/>
              <a:t>Weinig eetlust, slecht concentreren</a:t>
            </a:r>
          </a:p>
          <a:p>
            <a:r>
              <a:rPr lang="nl-NL" dirty="0"/>
              <a:t>Negatieve gedachten over zichzelf en wereld om zich heen</a:t>
            </a:r>
          </a:p>
          <a:p>
            <a:r>
              <a:rPr lang="nl-NL" dirty="0"/>
              <a:t>Kan zomaar ontstaan (verlies van dierbare/relatie of werk)</a:t>
            </a:r>
          </a:p>
          <a:p>
            <a:r>
              <a:rPr lang="nl-NL" dirty="0"/>
              <a:t>Eenmaal een depressie-&gt; grotere kans om het opnieuw mee te maken</a:t>
            </a:r>
          </a:p>
        </p:txBody>
      </p:sp>
    </p:spTree>
    <p:extLst>
      <p:ext uri="{BB962C8B-B14F-4D97-AF65-F5344CB8AC3E}">
        <p14:creationId xmlns:p14="http://schemas.microsoft.com/office/powerpoint/2010/main" val="366175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Bipolaire stoornis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Stoornis waarin depressieve en manische periodes elkaar afwisselen</a:t>
            </a:r>
          </a:p>
          <a:p>
            <a:r>
              <a:rPr lang="nl-NL" dirty="0"/>
              <a:t>Depressieve periode: neerslachtig/somber</a:t>
            </a:r>
          </a:p>
          <a:p>
            <a:r>
              <a:rPr lang="nl-NL" dirty="0"/>
              <a:t>Manische periode: zeer actief en de wereld aan kunnen (druk, geweldige ideeën en praat veel) Gaat over zijn grenzen heen (extreem koopgedrag/seksuele uitspattingen).</a:t>
            </a:r>
          </a:p>
        </p:txBody>
      </p:sp>
    </p:spTree>
    <p:extLst>
      <p:ext uri="{BB962C8B-B14F-4D97-AF65-F5344CB8AC3E}">
        <p14:creationId xmlns:p14="http://schemas.microsoft.com/office/powerpoint/2010/main" val="41182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Angststoornissen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42132"/>
            <a:ext cx="8596668" cy="3880773"/>
          </a:xfrm>
        </p:spPr>
        <p:txBody>
          <a:bodyPr/>
          <a:lstStyle/>
          <a:p>
            <a:r>
              <a:rPr lang="nl-NL" dirty="0"/>
              <a:t>Sociale angststoornis: bang voor beoordeling en afkeuring (presentatieangst)    Grote neiging tot terugtrekking</a:t>
            </a:r>
          </a:p>
          <a:p>
            <a:r>
              <a:rPr lang="nl-NL" dirty="0"/>
              <a:t>Gegeneraliseerde angststoornis: overmatig bezorgd (maanden piekeren) Hierdoor gespannen en rusteloos (aanslagen/ongelukken/brand/ontslag) Hierdoor snel vermoeid, prikkelbaar en slaapproblemen.</a:t>
            </a:r>
          </a:p>
          <a:p>
            <a:r>
              <a:rPr lang="nl-NL" dirty="0"/>
              <a:t>Separatiestoornis: Extreme angst om gescheiden te worden van de persoon waaraan hij gehecht is. Persoon kan extreem moeilijk alleen (thuis) zijn. In een relatie: claimend gedrag -&gt;benauwd de ander-&gt;relatiebreuk-&gt;datgene waar je bang voor bent wordt bereikt.</a:t>
            </a:r>
          </a:p>
        </p:txBody>
      </p:sp>
    </p:spTree>
    <p:extLst>
      <p:ext uri="{BB962C8B-B14F-4D97-AF65-F5344CB8AC3E}">
        <p14:creationId xmlns:p14="http://schemas.microsoft.com/office/powerpoint/2010/main" val="3319152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Persoonlijkheidsstoornissen</a:t>
            </a:r>
            <a:br>
              <a:rPr lang="nl-NL" dirty="0"/>
            </a:br>
            <a:r>
              <a:rPr lang="nl-NL" dirty="0"/>
              <a:t>Star/afwijkend gedrag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10661226" cy="3880773"/>
          </a:xfrm>
        </p:spPr>
        <p:txBody>
          <a:bodyPr/>
          <a:lstStyle/>
          <a:p>
            <a:r>
              <a:rPr lang="nl-NL" dirty="0"/>
              <a:t>Cluster A: stoornissen in het denken (negatieve gedachten over anderen)</a:t>
            </a:r>
          </a:p>
          <a:p>
            <a:pPr>
              <a:buFontTx/>
              <a:buChar char="-"/>
            </a:pPr>
            <a:r>
              <a:rPr lang="nl-NL" dirty="0"/>
              <a:t>Paranoïde persoonlijkheidsstoornis (wantrouwend/achterdochtig/vertellen weinig over zichzelf)</a:t>
            </a:r>
          </a:p>
          <a:p>
            <a:pPr>
              <a:buFontTx/>
              <a:buChar char="-"/>
            </a:pPr>
            <a:r>
              <a:rPr lang="nl-NL" dirty="0"/>
              <a:t>Schizoïde persoonlijkheidsstoornis (weinig behoefte aan sociale contacten)</a:t>
            </a:r>
          </a:p>
          <a:p>
            <a:pPr>
              <a:buFontTx/>
              <a:buChar char="-"/>
            </a:pPr>
            <a:r>
              <a:rPr lang="nl-NL" dirty="0" err="1"/>
              <a:t>Schizotypische</a:t>
            </a:r>
            <a:r>
              <a:rPr lang="nl-NL" dirty="0"/>
              <a:t> persoonlijkheidsstoornis (afwijkende gedachten over zichzelf en de omgeving)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979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B: </a:t>
            </a:r>
            <a:br>
              <a:rPr lang="nl-NL" dirty="0"/>
            </a:br>
            <a:r>
              <a:rPr lang="nl-NL" dirty="0"/>
              <a:t>Problemen rond emoties en impulsen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81766"/>
            <a:ext cx="9381066" cy="3880773"/>
          </a:xfrm>
        </p:spPr>
        <p:txBody>
          <a:bodyPr/>
          <a:lstStyle/>
          <a:p>
            <a:r>
              <a:rPr lang="nl-NL" dirty="0"/>
              <a:t>Antisociale persoonlijkheidsstoornis (slecht ontwikkeld geweten/geen spijt)</a:t>
            </a:r>
          </a:p>
          <a:p>
            <a:r>
              <a:rPr lang="nl-NL" dirty="0"/>
              <a:t>Histrionische persoonlijkheidsstoornis (overdreven emoties/in middelpunt staan)</a:t>
            </a:r>
          </a:p>
          <a:p>
            <a:r>
              <a:rPr lang="nl-NL" dirty="0"/>
              <a:t>Narcistische persoonlijkheidsstoornis (extreme behoefte bewonderd te worden)</a:t>
            </a:r>
          </a:p>
          <a:p>
            <a:r>
              <a:rPr lang="nl-NL" dirty="0"/>
              <a:t>Borderline persoonlijkheidsstoornis (instabiel zelfbeeld/instabiele relaties) Deze persoon kan heel intens met relaties omgaan maar gaat het mis dan slaat de stemming om -&gt; automutilatie.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75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Cluster C (angststoornissen)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11654004" cy="3880773"/>
          </a:xfrm>
        </p:spPr>
        <p:txBody>
          <a:bodyPr/>
          <a:lstStyle/>
          <a:p>
            <a:r>
              <a:rPr lang="nl-NL" dirty="0"/>
              <a:t>Vermijdende persoonlijkheidsstoornis (geremd rond sociale contacten, onzeker, minderwaardig)</a:t>
            </a:r>
          </a:p>
          <a:p>
            <a:r>
              <a:rPr lang="nl-NL" dirty="0"/>
              <a:t>Afhankelijke persoonlijkheidsstoornis (overdreven behoefte om verzorgd te worden, weinig zelfvertrouwen)</a:t>
            </a:r>
          </a:p>
          <a:p>
            <a:r>
              <a:rPr lang="nl-NL" dirty="0"/>
              <a:t>Dwangmatige persoonlijkheidsstoornis (</a:t>
            </a:r>
            <a:r>
              <a:rPr lang="nl-NL" dirty="0" err="1"/>
              <a:t>controlfreaks</a:t>
            </a:r>
            <a:r>
              <a:rPr lang="nl-NL" dirty="0"/>
              <a:t> met angstige gedachten / </a:t>
            </a:r>
            <a:r>
              <a:rPr lang="nl-NL" dirty="0" err="1"/>
              <a:t>dwanggedachten+dwanghandelingen</a:t>
            </a:r>
            <a:r>
              <a:rPr lang="nl-NL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03192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166</TotalTime>
  <Words>655</Words>
  <Application>Microsoft Office PowerPoint</Application>
  <PresentationFormat>Breedbeeld</PresentationFormat>
  <Paragraphs>62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Wingdings 3</vt:lpstr>
      <vt:lpstr>Facet</vt:lpstr>
      <vt:lpstr>Thema 4: Stoornissen bij volwassenen</vt:lpstr>
      <vt:lpstr>Nabespreken opdrachten vorige week:</vt:lpstr>
      <vt:lpstr>4.1 Stemmingsstoornissen</vt:lpstr>
      <vt:lpstr>Depressieve stoornis</vt:lpstr>
      <vt:lpstr>Bipolaire stoornis</vt:lpstr>
      <vt:lpstr>Angststoornissen</vt:lpstr>
      <vt:lpstr>Persoonlijkheidsstoornissen Star/afwijkend gedrag</vt:lpstr>
      <vt:lpstr>Cluster B:  Problemen rond emoties en impulsen</vt:lpstr>
      <vt:lpstr>Cluster C (angststoornissen)</vt:lpstr>
      <vt:lpstr>Leven met een stoornis</vt:lpstr>
      <vt:lpstr>4.5 Verdieping: specifieke fobieën</vt:lpstr>
      <vt:lpstr>In duo’s (of individueel) werken aan;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Dana Wolters</cp:lastModifiedBy>
  <cp:revision>13</cp:revision>
  <dcterms:created xsi:type="dcterms:W3CDTF">2017-10-17T18:15:05Z</dcterms:created>
  <dcterms:modified xsi:type="dcterms:W3CDTF">2019-09-12T12:24:12Z</dcterms:modified>
</cp:coreProperties>
</file>